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4"/>
    <p:sldMasterId id="2147483648" r:id="rId5"/>
  </p:sldMasterIdLst>
  <p:notesMasterIdLst>
    <p:notesMasterId r:id="rId19"/>
  </p:notesMasterIdLst>
  <p:sldIdLst>
    <p:sldId id="289" r:id="rId6"/>
    <p:sldId id="292" r:id="rId7"/>
    <p:sldId id="293" r:id="rId8"/>
    <p:sldId id="294" r:id="rId9"/>
    <p:sldId id="295" r:id="rId10"/>
    <p:sldId id="303" r:id="rId11"/>
    <p:sldId id="304" r:id="rId12"/>
    <p:sldId id="305" r:id="rId13"/>
    <p:sldId id="297" r:id="rId14"/>
    <p:sldId id="298" r:id="rId15"/>
    <p:sldId id="299" r:id="rId16"/>
    <p:sldId id="302" r:id="rId17"/>
    <p:sldId id="296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46117-07E2-5569-1210-3775649C3112}" v="14" dt="2025-03-14T09:2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77735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264" y="102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Moral imperative: Aren’t participant’s / funders / institutions expectations that their data has as much impact as possible while preserving confidentiality / anonymity? Use of public money (university overheads, student fees).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188B3-50F6-4154-82B6-D07E4025AA1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50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Interoperability: the ability of data or tools from non-cooperating resources to integrate or work together with minimal effort.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188B3-50F6-4154-82B6-D07E4025AA1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360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318" y="9371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2133" y="1177717"/>
            <a:ext cx="8304607" cy="3536851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150" y="68532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992829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1571687"/>
            <a:ext cx="8304607" cy="2985565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312" y="102393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E62C-521A-DF7B-16B5-E65236FF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D64B4-BA66-B953-022C-82DDCF067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7192D-63A9-8BA8-2689-DEAB1396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3727E-CC0C-9818-9E6F-68A5A97E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DEF6-5FF4-4503-91A2-21D0FB0FF3C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8AAAE-02D1-F30C-D9C6-8B47725A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95200-0A2E-F3B6-86B1-74F89042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542F1-8360-4E68-AB1B-548D4742F0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807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5466-6259-F9FF-7A8C-BBCBA60A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C318-DFF6-CB2B-2AE7-BC5D3314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F47F8-41F7-C248-060E-D1BEE774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DEF6-5FF4-4503-91A2-21D0FB0FF3C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4A813-6D5B-27A4-0651-D5F6815C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5934-B353-2E27-DFFB-5E913A4D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542F1-8360-4E68-AB1B-548D4742F0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069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D77EE-14A6-FA25-646F-8C7DB865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6ED9-18D1-E721-4247-16835E48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1452A-4256-4FA1-B398-7FD019E580EC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1EB1-39CE-1D1C-07B8-C3FD2362C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700" r:id="rId15"/>
    <p:sldLayoutId id="2147483660" r:id="rId16"/>
    <p:sldLayoutId id="2147483677" r:id="rId17"/>
    <p:sldLayoutId id="2147483724" r:id="rId18"/>
    <p:sldLayoutId id="2147483725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37086-39FC-2F71-508D-92F73F91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73D5E-F43C-265F-8948-F2C803EA7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8FC2B-1EE0-FDF6-0A70-ADE9A0DAA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6DEF6-5FF4-4503-91A2-21D0FB0FF3C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F9A7-4B7D-9D3C-7488-524A833EF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4B0E6-B7E7-0083-884D-84EAA0BB0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542F1-8360-4E68-AB1B-548D4742F0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B86D76A-74E3-52D2-3EB8-5D568616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1939179"/>
            <a:ext cx="7679338" cy="1326105"/>
          </a:xfrm>
        </p:spPr>
        <p:txBody>
          <a:bodyPr/>
          <a:lstStyle/>
          <a:p>
            <a:r>
              <a:rPr lang="en-US" dirty="0"/>
              <a:t>Day 3: Sharing plans, data and code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6EBB7-FBE3-379E-D44B-0FDE72581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171" y="3461927"/>
            <a:ext cx="4749325" cy="1434537"/>
          </a:xfrm>
        </p:spPr>
        <p:txBody>
          <a:bodyPr/>
          <a:lstStyle/>
          <a:p>
            <a:r>
              <a:rPr lang="en-US" dirty="0"/>
              <a:t>Anna Nowakowska, Mahmoud Elsherif, David Souto</a:t>
            </a:r>
          </a:p>
          <a:p>
            <a:r>
              <a:rPr lang="en-US" dirty="0"/>
              <a:t>School of Psychology and Vision Sciences</a:t>
            </a:r>
          </a:p>
        </p:txBody>
      </p:sp>
    </p:spTree>
    <p:extLst>
      <p:ext uri="{BB962C8B-B14F-4D97-AF65-F5344CB8AC3E}">
        <p14:creationId xmlns:p14="http://schemas.microsoft.com/office/powerpoint/2010/main" val="2702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D9E8-A0AD-FE57-003C-0210A69A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6131-F040-0B81-D90F-89365F0E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Practicalities in sharing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4C50-F3C6-F5B2-0757-06B8A9AC6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Anonymous links to data / code during reviewing</a:t>
            </a:r>
          </a:p>
          <a:p>
            <a:pPr marL="0" indent="0">
              <a:buNone/>
            </a:pPr>
            <a:r>
              <a:rPr lang="en-GB" dirty="0"/>
              <a:t>Hosting data: Pick the platform that will add the most value</a:t>
            </a:r>
          </a:p>
          <a:p>
            <a:pPr marL="0" indent="0">
              <a:buNone/>
            </a:pPr>
            <a:r>
              <a:rPr lang="en-GB" dirty="0"/>
              <a:t>OSF</a:t>
            </a:r>
          </a:p>
          <a:p>
            <a:pPr marL="0" indent="0">
              <a:buNone/>
            </a:pPr>
            <a:r>
              <a:rPr lang="en-GB" dirty="0" err="1"/>
              <a:t>Zanado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Share as much as you can given ethical implications. </a:t>
            </a:r>
          </a:p>
          <a:p>
            <a:pPr marL="0" indent="0">
              <a:buNone/>
            </a:pPr>
            <a:r>
              <a:rPr lang="en-GB"/>
              <a:t>Facilitates </a:t>
            </a:r>
            <a:r>
              <a:rPr lang="en-GB" dirty="0"/>
              <a:t>the work of others</a:t>
            </a:r>
            <a:r>
              <a:rPr lang="en-GB"/>
              <a:t>. </a:t>
            </a:r>
          </a:p>
          <a:p>
            <a:pPr marL="0" indent="0">
              <a:buNone/>
            </a:pPr>
            <a:r>
              <a:rPr lang="en-GB"/>
              <a:t>Metanalyses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Enhances the value of your work.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02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00187-5FD8-4C61-5D3D-0BECE6D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1287-A00E-383F-5D9B-A4C34378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70DE-EF4B-A9C7-C82C-8DD0D2CFF7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should you expect?</a:t>
            </a:r>
          </a:p>
        </p:txBody>
      </p:sp>
    </p:spTree>
    <p:extLst>
      <p:ext uri="{BB962C8B-B14F-4D97-AF65-F5344CB8AC3E}">
        <p14:creationId xmlns:p14="http://schemas.microsoft.com/office/powerpoint/2010/main" val="312769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AB87-6D07-FD27-7066-8D39AB3F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Manuscript 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773F-ABCF-59EF-97F9-7912F2A9B4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Update the author manuscript (you have the copyright) alongside the published version (you might have not!)</a:t>
            </a:r>
          </a:p>
        </p:txBody>
      </p:sp>
    </p:spTree>
    <p:extLst>
      <p:ext uri="{BB962C8B-B14F-4D97-AF65-F5344CB8AC3E}">
        <p14:creationId xmlns:p14="http://schemas.microsoft.com/office/powerpoint/2010/main" val="113832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99C-EDCA-5CF5-A7E7-2F2C987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67716-00FF-A0ED-3570-C681764018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49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32BC-77AE-8B84-68C9-7F76D4EC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EC157-5BEF-3FCD-84EF-572903C4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3: Publishing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9BA-7AD3-044A-1442-DFDFD75057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Pre-printing, reporting guidelines, picking journals, peer review </a:t>
            </a:r>
          </a:p>
        </p:txBody>
      </p:sp>
    </p:spTree>
    <p:extLst>
      <p:ext uri="{BB962C8B-B14F-4D97-AF65-F5344CB8AC3E}">
        <p14:creationId xmlns:p14="http://schemas.microsoft.com/office/powerpoint/2010/main" val="9980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FA6D-1925-E0E9-8C1E-58093C38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Pre-printing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56F4E-1E04-302A-E580-84639037F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File-drawer problem</a:t>
            </a:r>
          </a:p>
          <a:p>
            <a:pPr marL="0" indent="0">
              <a:buNone/>
            </a:pPr>
            <a:r>
              <a:rPr lang="en-GB" dirty="0"/>
              <a:t>Gatekeeping</a:t>
            </a:r>
          </a:p>
          <a:p>
            <a:pPr marL="0" indent="0">
              <a:buNone/>
            </a:pPr>
            <a:r>
              <a:rPr lang="en-GB" dirty="0"/>
              <a:t>Publication delays</a:t>
            </a:r>
          </a:p>
        </p:txBody>
      </p:sp>
    </p:spTree>
    <p:extLst>
      <p:ext uri="{BB962C8B-B14F-4D97-AF65-F5344CB8AC3E}">
        <p14:creationId xmlns:p14="http://schemas.microsoft.com/office/powerpoint/2010/main" val="415694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8A0-7856-BA6E-E5CF-041E7C8F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8DE2-DA0E-F661-BE4F-1604FD2E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Reporting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4CA2-9511-935D-5D29-1D24633700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74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421D-B377-6D83-2C53-D577EB0A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153-A987-9382-06E4-780FE96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18" y="93714"/>
            <a:ext cx="8304607" cy="710552"/>
          </a:xfrm>
        </p:spPr>
        <p:txBody>
          <a:bodyPr/>
          <a:lstStyle/>
          <a:p>
            <a:r>
              <a:rPr lang="en-GB" dirty="0"/>
              <a:t>Pick a journal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9AF7-5A41-814B-ECC7-3972EEDFB0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ROMEO</a:t>
            </a:r>
          </a:p>
        </p:txBody>
      </p:sp>
    </p:spTree>
    <p:extLst>
      <p:ext uri="{BB962C8B-B14F-4D97-AF65-F5344CB8AC3E}">
        <p14:creationId xmlns:p14="http://schemas.microsoft.com/office/powerpoint/2010/main" val="354066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553C-B165-C968-951A-4A1BBA02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 and materials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8A2F-124D-EC2F-4337-25B6270D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590460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Allow to reproduce results independently</a:t>
            </a:r>
          </a:p>
          <a:p>
            <a:r>
              <a:rPr lang="en-GB" dirty="0"/>
              <a:t>Detection of questionable practices / makes studies auditable</a:t>
            </a:r>
          </a:p>
          <a:p>
            <a:r>
              <a:rPr lang="en-GB" dirty="0"/>
              <a:t>Prevents permanent data loss</a:t>
            </a:r>
          </a:p>
          <a:p>
            <a:r>
              <a:rPr lang="en-GB" dirty="0"/>
              <a:t>Fosters a higher standard of data management: The kind that would survive changes in institutions / experimenter’s demise / obsolete computers</a:t>
            </a:r>
          </a:p>
          <a:p>
            <a:r>
              <a:rPr lang="en-GB" dirty="0"/>
              <a:t>Can be a funder / publisher requirement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C64CB-F15E-AFD2-70F0-2FE7907D0872}"/>
              </a:ext>
            </a:extLst>
          </p:cNvPr>
          <p:cNvSpPr txBox="1"/>
          <p:nvPr/>
        </p:nvSpPr>
        <p:spPr>
          <a:xfrm flipH="1">
            <a:off x="628650" y="4560000"/>
            <a:ext cx="6768193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13" dirty="0"/>
              <a:t>See: The Sin of Data Hoarding, Chapter 4 of </a:t>
            </a:r>
            <a:r>
              <a:rPr lang="en-GB" sz="1013" i="1" dirty="0"/>
              <a:t>Seven Sins of Psychology</a:t>
            </a:r>
            <a:r>
              <a:rPr lang="en-GB" sz="1013" dirty="0"/>
              <a:t> by Chambers and </a:t>
            </a:r>
            <a:r>
              <a:rPr lang="en-GB" sz="1013" i="1" dirty="0"/>
              <a:t>Psychology’s renaissance </a:t>
            </a:r>
            <a:r>
              <a:rPr lang="en-GB" sz="1013" dirty="0"/>
              <a:t>by Nelson, Simmons and </a:t>
            </a:r>
            <a:r>
              <a:rPr lang="en-GB" sz="1013" dirty="0" err="1"/>
              <a:t>Simonsohn</a:t>
            </a:r>
            <a:r>
              <a:rPr lang="en-GB" sz="1013" dirty="0"/>
              <a:t> in Annual Review of Psychology</a:t>
            </a:r>
          </a:p>
        </p:txBody>
      </p:sp>
    </p:spTree>
    <p:extLst>
      <p:ext uri="{BB962C8B-B14F-4D97-AF65-F5344CB8AC3E}">
        <p14:creationId xmlns:p14="http://schemas.microsoft.com/office/powerpoint/2010/main" val="34283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720F15-4B24-B14C-71E4-6806A876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4"/>
            <a:ext cx="3318782" cy="994172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Why share data / Materials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102784-A2FB-0FF4-28DF-056D291E8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160058" cy="326350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“Data available upon reasonable request”:</a:t>
            </a:r>
          </a:p>
          <a:p>
            <a:pPr marL="0" indent="0">
              <a:buNone/>
            </a:pPr>
            <a:r>
              <a:rPr lang="en-GB" dirty="0" err="1"/>
              <a:t>Jelte</a:t>
            </a:r>
            <a:r>
              <a:rPr lang="en-GB" dirty="0"/>
              <a:t> </a:t>
            </a:r>
            <a:r>
              <a:rPr lang="en-GB" dirty="0" err="1"/>
              <a:t>Wicherts</a:t>
            </a:r>
            <a:r>
              <a:rPr lang="en-GB" dirty="0"/>
              <a:t> study in 2006 found 73% failed to comply after 6 months</a:t>
            </a:r>
          </a:p>
          <a:p>
            <a:r>
              <a:rPr lang="en-GB" dirty="0"/>
              <a:t>Evidence that studies with shared data are more trustworthy (less statistical errors)</a:t>
            </a:r>
          </a:p>
          <a:p>
            <a:r>
              <a:rPr lang="en-GB" dirty="0"/>
              <a:t>Broadening project impact.</a:t>
            </a:r>
          </a:p>
          <a:p>
            <a:r>
              <a:rPr lang="en-GB" dirty="0"/>
              <a:t>Moral imperative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0581C0-BFF0-9B92-674C-DCC253CD5B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9E92C8-E806-306A-E909-563D4B20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2" y="340960"/>
            <a:ext cx="4417358" cy="42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3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C95E-6DD6-E855-9259-F1563BA1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is FAIR?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570F-A451-9D72-D5A1-A07BAE4D3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5037364" cy="326350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Rather recent </a:t>
            </a:r>
            <a:r>
              <a:rPr lang="en-GB" i="1" dirty="0"/>
              <a:t>data management</a:t>
            </a:r>
            <a:r>
              <a:rPr lang="en-GB" dirty="0"/>
              <a:t> and </a:t>
            </a:r>
            <a:r>
              <a:rPr lang="en-GB" i="1" dirty="0"/>
              <a:t>stewardship</a:t>
            </a:r>
            <a:r>
              <a:rPr lang="en-GB" dirty="0"/>
              <a:t> standards: </a:t>
            </a:r>
            <a:r>
              <a:rPr lang="en-GB" b="1" i="0" dirty="0">
                <a:solidFill>
                  <a:srgbClr val="222222"/>
                </a:solidFill>
                <a:effectLst/>
                <a:latin typeface="-apple-system"/>
              </a:rPr>
              <a:t>“The intent is that these may act as a guideline for those wishing to enhance the reusability of their data holdings.”</a:t>
            </a:r>
          </a:p>
          <a:p>
            <a:r>
              <a:rPr lang="en-GB" dirty="0">
                <a:solidFill>
                  <a:srgbClr val="222222"/>
                </a:solidFill>
                <a:latin typeface="-apple-system"/>
              </a:rPr>
              <a:t>Findable – Persistent identifiers, rich metadata, indexed</a:t>
            </a:r>
          </a:p>
          <a:p>
            <a:r>
              <a:rPr lang="en-GB" dirty="0">
                <a:solidFill>
                  <a:srgbClr val="222222"/>
                </a:solidFill>
                <a:latin typeface="-apple-system"/>
              </a:rPr>
              <a:t>Accessible – Via standard protocol, authorization procedure if necessary</a:t>
            </a:r>
          </a:p>
          <a:p>
            <a:r>
              <a:rPr lang="en-GB" dirty="0">
                <a:solidFill>
                  <a:srgbClr val="222222"/>
                </a:solidFill>
                <a:latin typeface="-apple-system"/>
              </a:rPr>
              <a:t>Interoperable – Can be incorporated in other workflows</a:t>
            </a:r>
          </a:p>
          <a:p>
            <a:r>
              <a:rPr lang="en-GB" dirty="0">
                <a:solidFill>
                  <a:srgbClr val="222222"/>
                </a:solidFill>
                <a:latin typeface="-apple-system"/>
              </a:rPr>
              <a:t>Reusable – Licensing / domain standards / documentation</a:t>
            </a:r>
            <a:endParaRPr lang="en-GB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75F3D62-BE30-947E-7123-FE3E378441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58" y="646676"/>
            <a:ext cx="2817291" cy="2817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B4417-A6C4-6964-640F-96CEC6547545}"/>
              </a:ext>
            </a:extLst>
          </p:cNvPr>
          <p:cNvSpPr txBox="1"/>
          <p:nvPr/>
        </p:nvSpPr>
        <p:spPr>
          <a:xfrm>
            <a:off x="5751739" y="3407498"/>
            <a:ext cx="3302454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Wilkinson, M., Dumontier, M., </a:t>
            </a:r>
            <a:r>
              <a:rPr lang="en-GB" sz="1013" b="0" i="0" dirty="0" err="1">
                <a:solidFill>
                  <a:srgbClr val="222222"/>
                </a:solidFill>
                <a:effectLst/>
                <a:latin typeface="-apple-system"/>
              </a:rPr>
              <a:t>Aalbersberg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, I. </a:t>
            </a:r>
            <a:r>
              <a:rPr lang="en-GB" sz="1013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 The FAIR Guiding Principles for scientific data management and stewardship. </a:t>
            </a:r>
            <a:r>
              <a:rPr lang="en-GB" sz="1013" b="0" i="1" dirty="0">
                <a:solidFill>
                  <a:srgbClr val="222222"/>
                </a:solidFill>
                <a:effectLst/>
                <a:latin typeface="-apple-system"/>
              </a:rPr>
              <a:t>Sci Data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sz="1013" b="1" i="0" dirty="0">
                <a:solidFill>
                  <a:srgbClr val="222222"/>
                </a:solidFill>
                <a:effectLst/>
                <a:latin typeface="-apple-system"/>
              </a:rPr>
              <a:t>3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, 160018 (</a:t>
            </a:r>
            <a:r>
              <a:rPr lang="en-GB" sz="1013" b="1" i="0" dirty="0">
                <a:solidFill>
                  <a:srgbClr val="222222"/>
                </a:solidFill>
                <a:effectLst/>
                <a:latin typeface="-apple-system"/>
              </a:rPr>
              <a:t>2016</a:t>
            </a:r>
            <a:r>
              <a:rPr lang="en-GB" sz="1013" b="0" i="0" dirty="0">
                <a:solidFill>
                  <a:srgbClr val="222222"/>
                </a:solidFill>
                <a:effectLst/>
                <a:latin typeface="-apple-system"/>
              </a:rPr>
              <a:t>). https://doi.org/10.1038/sdata.2016.18</a:t>
            </a:r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362997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28E3-1C03-9141-5859-CAEB89DA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data &amp; materials: What’s FAIR?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28580-BF4A-BFDC-5B71-9899937857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387958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1" ma:contentTypeDescription="Create a new document." ma:contentTypeScope="" ma:versionID="db31ffba24bb8d58cfc20c8154d882ce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13afb85d3a069f9fab04dae969c9c194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  <MediaLengthInSeconds xmlns="13662a8c-25d8-44d7-a264-fe841afec899" xsi:nil="true"/>
  </documentManagement>
</p:properties>
</file>

<file path=customXml/itemProps1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7F4C70-0432-4274-BCAF-0FBEA45BA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36107</TotalTime>
  <Words>441</Words>
  <Application>Microsoft Office PowerPoint</Application>
  <PresentationFormat>On-screen Show (16:9)</PresentationFormat>
  <Paragraphs>53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Georgia</vt:lpstr>
      <vt:lpstr>Lucida Grande</vt:lpstr>
      <vt:lpstr>UoL Powerpoint Guidelines Accessibility Design</vt:lpstr>
      <vt:lpstr>Office Theme</vt:lpstr>
      <vt:lpstr>Day 3: Sharing plans, data and code</vt:lpstr>
      <vt:lpstr>Session 3: Publishing</vt:lpstr>
      <vt:lpstr>Pre-printing</vt:lpstr>
      <vt:lpstr>Reporting guidelines</vt:lpstr>
      <vt:lpstr>Pick a journal</vt:lpstr>
      <vt:lpstr>Data and materials sharing</vt:lpstr>
      <vt:lpstr>Why share data / Materials</vt:lpstr>
      <vt:lpstr>What is FAIR?</vt:lpstr>
      <vt:lpstr>Share data &amp; materials: What’s FAIR?</vt:lpstr>
      <vt:lpstr>Practicalities in sharing data</vt:lpstr>
      <vt:lpstr>Peer review</vt:lpstr>
      <vt:lpstr>Manuscript versions</vt:lpstr>
      <vt:lpstr>Workshop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Souto, David (Dr.)</cp:lastModifiedBy>
  <cp:revision>502</cp:revision>
  <cp:lastPrinted>2020-07-06T08:56:06Z</cp:lastPrinted>
  <dcterms:created xsi:type="dcterms:W3CDTF">2020-04-08T13:53:01Z</dcterms:created>
  <dcterms:modified xsi:type="dcterms:W3CDTF">2025-05-11T11:27:46Z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